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80" r:id="rId11"/>
    <p:sldId id="292" r:id="rId12"/>
    <p:sldId id="272" r:id="rId13"/>
    <p:sldId id="273" r:id="rId14"/>
    <p:sldId id="297" r:id="rId15"/>
    <p:sldId id="281" r:id="rId16"/>
    <p:sldId id="293" r:id="rId17"/>
    <p:sldId id="274" r:id="rId18"/>
    <p:sldId id="284" r:id="rId19"/>
    <p:sldId id="296" r:id="rId20"/>
    <p:sldId id="282" r:id="rId21"/>
    <p:sldId id="294" r:id="rId22"/>
    <p:sldId id="295" r:id="rId23"/>
    <p:sldId id="277" r:id="rId24"/>
    <p:sldId id="278" r:id="rId25"/>
    <p:sldId id="298" r:id="rId26"/>
    <p:sldId id="299" r:id="rId27"/>
    <p:sldId id="300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4EEED-BD80-4AD4-8FBD-9035753FB82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427E-0E71-4E2D-A28A-E5A3EECF2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427E-0E71-4E2D-A28A-E5A3EECF22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427E-0E71-4E2D-A28A-E5A3EECF22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427E-0E71-4E2D-A28A-E5A3EECF22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427E-0E71-4E2D-A28A-E5A3EECF22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16F58-85E3-44AA-8EF1-B785366387C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B3C0-266B-4A19-8593-FE0422EFD25A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3EC6-221A-4BAA-884F-11CF35488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11.png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3" Type="http://schemas.openxmlformats.org/officeDocument/2006/relationships/audio" Target="file:///E:\Th&#7921;c%20t&#7853;p%20Sp2\File%20Nghe\Unit11_Language%20Focus\The%20house%20has%20a%20narrow%20front,%20but%20it%20splays%20out%20at%20the%20back%20(1).wav" TargetMode="External"/><Relationship Id="rId7" Type="http://schemas.microsoft.com/office/2007/relationships/media" Target="../media/media14.WAV"/><Relationship Id="rId12" Type="http://schemas.openxmlformats.org/officeDocument/2006/relationships/image" Target="../media/image11.png"/><Relationship Id="rId2" Type="http://schemas.openxmlformats.org/officeDocument/2006/relationships/audio" Target="file:///E:\Th&#7921;c%20t&#7853;p%20Sp2\File%20Nghe\Unit11_Language%20Focus\The%20stream%20splits%20into%20three%20smaller%20streams%20at%20this%20point%20(1).wav" TargetMode="External"/><Relationship Id="rId1" Type="http://schemas.openxmlformats.org/officeDocument/2006/relationships/audio" Target="file:///E:\Th&#7921;c%20t&#7853;p%20Sp2\File%20Nghe\Unit11_Language%20Focus\They%20were%20all%20shrieking%20with%20laughter.wav" TargetMode="External"/><Relationship Id="rId6" Type="http://schemas.openxmlformats.org/officeDocument/2006/relationships/audio" Target="../media/media13.WAV"/><Relationship Id="rId11" Type="http://schemas.openxmlformats.org/officeDocument/2006/relationships/slide" Target="slide7.xml"/><Relationship Id="rId5" Type="http://schemas.microsoft.com/office/2007/relationships/media" Target="../media/media13.WAV"/><Relationship Id="rId10" Type="http://schemas.openxmlformats.org/officeDocument/2006/relationships/image" Target="../media/image13.jpeg"/><Relationship Id="rId4" Type="http://schemas.openxmlformats.org/officeDocument/2006/relationships/audio" Target="file:///C:\Users\dell\Downloads\He%20shrugged%20(his%20shoulders),%20saying%20he%20didn&#8217;t%20know.wav" TargetMode="Externa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914400" y="1752600"/>
            <a:ext cx="7391400" cy="23812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81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WELCOME TO OUR CLASS</a:t>
            </a:r>
          </a:p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819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MysticalH" pitchFamily="34" charset="0"/>
              </a:rPr>
              <a:t>11A1</a:t>
            </a:r>
            <a:endParaRPr lang="en-US" sz="9600" b="1" dirty="0">
              <a:latin typeface=".VnMystical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752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The man is my brother.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created wonderful dancing types.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3581400"/>
            <a:ext cx="9601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The man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who created wonderful dancing types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is my brother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486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wonderful dancing types is my brother.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296400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RELATIVE CLAUSES REPLACED BY PRESENT PARTICIPLES (V-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3657600"/>
            <a:ext cx="6096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282440" y="3642360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2819400"/>
            <a:ext cx="1524000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creating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Notched Right Arrow 28"/>
          <p:cNvSpPr/>
          <p:nvPr/>
        </p:nvSpPr>
        <p:spPr>
          <a:xfrm>
            <a:off x="228600" y="5638800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00400" y="4495800"/>
            <a:ext cx="483016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Relative clause in active voice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200400" y="4114800"/>
            <a:ext cx="594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3" idx="0"/>
          </p:cNvCxnSpPr>
          <p:nvPr/>
        </p:nvCxnSpPr>
        <p:spPr>
          <a:xfrm rot="5400000">
            <a:off x="5532120" y="4312919"/>
            <a:ext cx="36576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154680" y="3703320"/>
            <a:ext cx="548640" cy="457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 animBg="1"/>
      <p:bldP spid="29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248400" cy="40386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N +  who     + V (active)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which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that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N  +  who     + V-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which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that</a:t>
            </a:r>
          </a:p>
          <a:p>
            <a:pPr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3657600" y="4953000"/>
            <a:ext cx="137160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505200" y="5105400"/>
            <a:ext cx="1447800" cy="838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487194" y="3961606"/>
            <a:ext cx="1218406" cy="794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762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Note 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We can replace a relative clause in active voice with a present participial (V-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phrase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1828800" y="2895600"/>
            <a:ext cx="762000" cy="213360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521732"/>
            <a:ext cx="9144000" cy="107846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66"/>
                </a:solidFill>
                <a:latin typeface="Baoloc" pitchFamily="2" charset="0"/>
              </a:rPr>
              <a:t/>
            </a:r>
            <a:br>
              <a:rPr lang="en-US" b="1" i="1" dirty="0">
                <a:solidFill>
                  <a:srgbClr val="FF0066"/>
                </a:solidFill>
                <a:latin typeface="Baoloc" pitchFamily="2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Exercise 1.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Rewrite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following sentences, using a present participial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phrase (page 131).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0682" y="3441959"/>
            <a:ext cx="10591800" cy="129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2. Do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you know the woman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who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is coming toward us ?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 rot="10800000" flipV="1">
            <a:off x="228600" y="4800600"/>
            <a:ext cx="8466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→ Do you know the woman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coming toward us ?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-76200" y="1976881"/>
            <a:ext cx="982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The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boy who is playing the piano is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57200" y="2734073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cs typeface="Arial" charset="0"/>
              </a:rPr>
              <a:t>→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boy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playing the piano is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en-US" sz="4000" dirty="0" smtClean="0">
                <a:cs typeface="Arial" charset="0"/>
              </a:rPr>
              <a:t>.</a:t>
            </a:r>
            <a:endParaRPr lang="en-US" sz="400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/>
      <p:bldP spid="37896" grpId="0"/>
      <p:bldP spid="378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33800"/>
            <a:ext cx="9144000" cy="106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4. The scientists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who are researching the causes of cancer are making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progress.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51054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→ The scientist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researching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the causes of cancer are making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progress.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09600" y="5827713"/>
            <a:ext cx="685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The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 who are waiting for the bus in the rain are getting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2400" y="22860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people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waiting for the bus in the rain are getting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wet.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fence which surrounds our house is made of wood</a:t>
            </a:r>
            <a:r>
              <a:rPr lang="en-US" sz="36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3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                              </a:t>
            </a:r>
          </a:p>
          <a:p>
            <a:pPr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We have an apartment which overlooks the park</a:t>
            </a:r>
            <a:r>
              <a:rPr lang="en-US" sz="36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36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—&gt; The fence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our house is made of wood</a:t>
            </a:r>
            <a:r>
              <a:rPr lang="en-US" sz="3600" dirty="0" smtClean="0">
                <a:latin typeface="Comic Sans MS" pitchFamily="66" charset="0"/>
              </a:rPr>
              <a:t>.  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9769" y="4419600"/>
            <a:ext cx="8600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—&gt; We have an apartment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overlooking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park.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RELATIVE CLAUSES REPLACED BY PAST PARTICIPLES (V-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V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752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live in a house .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was built by wonderful engineers.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live in a house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was built by wonderful engineers.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276600" y="3124200"/>
            <a:ext cx="685800" cy="533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183380" y="3284220"/>
            <a:ext cx="54864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" y="518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" y="476610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live in a house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built by wonderful engineers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200400" y="3581400"/>
            <a:ext cx="560832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5304314" y="3839686"/>
            <a:ext cx="36576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24200" y="4038600"/>
            <a:ext cx="483016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Relative clause in passive voice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Notched Right Arrow 43"/>
          <p:cNvSpPr/>
          <p:nvPr/>
        </p:nvSpPr>
        <p:spPr>
          <a:xfrm>
            <a:off x="76200" y="5091946"/>
            <a:ext cx="457200" cy="274320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429000" y="3200400"/>
            <a:ext cx="533400" cy="457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4229100" y="3238500"/>
            <a:ext cx="45720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42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Note 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We can replace a relative clause in passive  voice with a past participial 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(V-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/V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phrase.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2971800" y="4724400"/>
            <a:ext cx="1371600" cy="106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819400" y="4800600"/>
            <a:ext cx="1447800" cy="838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687094" y="3847306"/>
            <a:ext cx="1143000" cy="1588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743200"/>
            <a:ext cx="6217920" cy="33832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N + who   + V (passive)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which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that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N +  who  + V-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/V 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which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that</a:t>
            </a:r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1143000" y="2971800"/>
            <a:ext cx="762000" cy="190500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Rewrite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following sentences, using a past participial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phrase (page 132).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99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The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ideas which are presented in that book are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interesting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33400" y="3236913"/>
            <a:ext cx="754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2971800"/>
            <a:ext cx="9296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→ The ideas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in that book are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interesting.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42672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 come from a city that is located in the southern part of the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country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0" y="5534561"/>
            <a:ext cx="899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→ I come from a city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located in the southern part of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1" grpId="0"/>
      <p:bldP spid="39942" grpId="0"/>
      <p:bldP spid="399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706" y="990600"/>
            <a:ext cx="89154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3. They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live in a house that was built in 1890.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69794" y="2491768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→They live in a house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built in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1890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79294" y="335280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The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photograph which was published in the newspaper was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extraordinary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90600" y="22860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0" y="4680721"/>
            <a:ext cx="792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→The photograph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published in the newspaper was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extraordinary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294" y="337066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5.The experiment which was conducted at the University of Chicago was successful</a:t>
            </a:r>
            <a:r>
              <a:rPr lang="en-US" sz="36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3600" dirty="0" smtClean="0">
              <a:latin typeface="Comic Sans MS" pitchFamily="66" charset="0"/>
            </a:endParaRPr>
          </a:p>
          <a:p>
            <a:pPr>
              <a:buNone/>
            </a:pPr>
            <a:endParaRPr lang="en-US" sz="3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They work in a hospital which was sponsored by the government.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endParaRPr lang="en-US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65" y="2133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—&gt; The experiment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 at the University of Chicago was successful.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1365" y="46482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—&gt; They work in a hospital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sponsored by the government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924905-Shrimp-cartoon-Stock-Vector-s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43000"/>
            <a:ext cx="7561944" cy="3657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33600" y="48006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shrimp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RELATIVE CLAUSES REPLACED BY TO INFINITIVES (to-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Example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Neil Armstrong was the first person. He set foot on the moon.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7955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Neil Armstrong was the first person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who set foot on the moon.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39640" y="3581400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4572000"/>
            <a:ext cx="4206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5684520"/>
            <a:ext cx="722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Neil Armstrong was the first person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set foot on the moon. </a:t>
            </a:r>
          </a:p>
          <a:p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4400" y="4191000"/>
            <a:ext cx="533400" cy="457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0" y="5029200"/>
            <a:ext cx="2361544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Relative clause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636519" y="4831081"/>
            <a:ext cx="36576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691640" y="4175760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56360" y="3581400"/>
            <a:ext cx="1005840" cy="457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set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381000" y="5867400"/>
            <a:ext cx="457200" cy="216263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876300" y="4229100"/>
            <a:ext cx="45720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9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RELATIVE CLAUSES REPLACED BY TO INFINITIVES (to-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49025"/>
            <a:ext cx="8610600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Example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Here is the form that you must fill in.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0540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Here is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form for you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fill 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3682425"/>
            <a:ext cx="3108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613433" y="3952392"/>
            <a:ext cx="36576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4215825"/>
            <a:ext cx="2361544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Relative clause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381000" y="5206425"/>
            <a:ext cx="457200" cy="216263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05400" y="3301425"/>
            <a:ext cx="533400" cy="457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67300" y="3339525"/>
            <a:ext cx="45720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086600" y="2234625"/>
            <a:ext cx="990600" cy="5232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fill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7406640" y="2981385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182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Note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We can replace a relative clause following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first,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second,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the third 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last, the only,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most,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the best superlatives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 with an infinitive phrase (to-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7086600" cy="48320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+ (N) +  who  +     V         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which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last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that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only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superlatives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+ (N) + who  +  to-V           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           second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which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last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             only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        superlatives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4648200" y="4724400"/>
            <a:ext cx="1295400" cy="990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533900" y="4914900"/>
            <a:ext cx="12954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Right Arrow 10"/>
          <p:cNvSpPr/>
          <p:nvPr/>
        </p:nvSpPr>
        <p:spPr>
          <a:xfrm>
            <a:off x="838200" y="2743200"/>
            <a:ext cx="762000" cy="213360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562600" y="3733800"/>
            <a:ext cx="1676400" cy="1588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229600" cy="42672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was the last man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reached the top of the mountain</a:t>
            </a:r>
            <a:r>
              <a:rPr lang="en-US" i="1" dirty="0" smtClean="0">
                <a:latin typeface="Comic Sans MS" pitchFamily="66" charset="0"/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endParaRPr lang="en-US" i="1" dirty="0" smtClean="0">
              <a:latin typeface="Comic Sans MS" pitchFamily="66" charset="0"/>
            </a:endParaRPr>
          </a:p>
          <a:p>
            <a:pPr marL="609600" indent="-60960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last person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leaves the room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turn off the light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sz="2800" dirty="0" smtClean="0">
              <a:latin typeface="Comic Sans MS" pitchFamily="66" charset="0"/>
            </a:endParaRPr>
          </a:p>
          <a:p>
            <a:pPr marL="609600" indent="-609600">
              <a:buNone/>
            </a:pP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endParaRPr lang="en-US" i="1" dirty="0" smtClean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314" y="3276600"/>
            <a:ext cx="857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John was the last man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to reach the top of the mountain.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52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Exercise 3.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Rewrite the following sentences, using an infinite phrase (page 132).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25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person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leave the room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turn off the light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3246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3.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person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we must see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Mr. Smith.</a:t>
            </a:r>
          </a:p>
          <a:p>
            <a:pPr marL="609600" indent="-609600"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609600" indent="-609600" eaLnBrk="1" hangingPunct="1">
              <a:buFontTx/>
              <a:buAutoNum type="arabicPeriod" startAt="4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second person  who was killed in that way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609600" indent="-609600" eaLnBrk="1" hangingPunct="1"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5.The first person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catches the ball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the winner.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None/>
            </a:pPr>
            <a:endParaRPr lang="en-US" dirty="0" smtClean="0">
              <a:latin typeface="Comic Sans MS" pitchFamily="66" charset="0"/>
            </a:endParaRPr>
          </a:p>
          <a:p>
            <a:pPr marL="609600" indent="-609600" eaLnBrk="1" hangingPunct="1">
              <a:buFontTx/>
              <a:buAutoNum type="arabicPeriod" startAt="4"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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person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 Mr. Smith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57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This is the second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to be killed in that way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.</a:t>
            </a:r>
            <a:endParaRPr lang="en-US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334000"/>
            <a:ext cx="8510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person 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catch the ball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the winner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10026"/>
            <a:ext cx="891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</a:rPr>
              <a:t>1.He </a:t>
            </a:r>
            <a:r>
              <a:rPr lang="en-US" sz="2400" dirty="0">
                <a:latin typeface="Times New Roman"/>
                <a:ea typeface="Times New Roman"/>
              </a:rPr>
              <a:t>was the only man who reached the top.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Wingdings"/>
              <a:buChar char="@"/>
            </a:pPr>
            <a:r>
              <a:rPr lang="en-US" sz="2400" dirty="0" smtClean="0">
                <a:latin typeface="Times New Roman"/>
                <a:ea typeface="Times New Roman"/>
              </a:rPr>
              <a:t>……………………………………………………….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</a:rPr>
              <a:t>2.He </a:t>
            </a:r>
            <a:r>
              <a:rPr lang="en-US" sz="2400" dirty="0">
                <a:latin typeface="Times New Roman"/>
                <a:ea typeface="Times New Roman"/>
              </a:rPr>
              <a:t>is always the first who comes and the last who goes.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  <a:sym typeface="Wingdings"/>
              </a:rPr>
              <a:t></a:t>
            </a:r>
            <a:r>
              <a:rPr lang="en-US" sz="2400" dirty="0">
                <a:latin typeface="Times New Roman"/>
                <a:ea typeface="Times New Roman"/>
              </a:rPr>
              <a:t>	……………………………………………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</a:rPr>
              <a:t>3.People </a:t>
            </a:r>
            <a:r>
              <a:rPr lang="en-US" sz="2400" dirty="0">
                <a:latin typeface="Times New Roman"/>
                <a:ea typeface="Times New Roman"/>
              </a:rPr>
              <a:t>who listen to very loud music may suffer gradual hearing loss. </a:t>
            </a:r>
          </a:p>
          <a:p>
            <a:pPr>
              <a:spcAft>
                <a:spcPts val="0"/>
              </a:spcAft>
              <a:tabLst>
                <a:tab pos="6972300" algn="r"/>
              </a:tabLst>
            </a:pPr>
            <a:r>
              <a:rPr lang="en-US" sz="2400" dirty="0" smtClean="0">
                <a:latin typeface="Times New Roman"/>
                <a:ea typeface="Times New Roman"/>
                <a:sym typeface="Wingdings"/>
              </a:rPr>
              <a:t>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sym typeface="Wingdings"/>
              </a:rPr>
              <a:t>….</a:t>
            </a:r>
            <a:r>
              <a:rPr lang="en-US" sz="2400" dirty="0">
                <a:latin typeface="Times New Roman"/>
                <a:ea typeface="Times New Roman"/>
              </a:rPr>
              <a:t>	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</a:rPr>
              <a:t>4.He </a:t>
            </a:r>
            <a:r>
              <a:rPr lang="en-US" sz="2400" dirty="0">
                <a:latin typeface="Times New Roman"/>
                <a:ea typeface="Times New Roman"/>
              </a:rPr>
              <a:t>was the second man who was saved in the fire. </a:t>
            </a:r>
            <a:r>
              <a:rPr lang="en-US" sz="2400" dirty="0">
                <a:latin typeface="Times New Roman"/>
                <a:ea typeface="Times New Roman"/>
                <a:sym typeface="Wingdings"/>
              </a:rPr>
              <a:t></a:t>
            </a:r>
            <a:r>
              <a:rPr lang="en-US" sz="2400" dirty="0">
                <a:latin typeface="Times New Roman"/>
                <a:ea typeface="Times New Roman"/>
              </a:rPr>
              <a:t>	</a:t>
            </a:r>
            <a:r>
              <a:rPr lang="en-US" sz="2400" dirty="0" smtClean="0">
                <a:latin typeface="Times New Roman"/>
                <a:ea typeface="Times New Roman"/>
              </a:rPr>
              <a:t>………….………………………………………….</a:t>
            </a:r>
            <a:endParaRPr lang="en-US" sz="2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</a:rPr>
              <a:t>5.The </a:t>
            </a:r>
            <a:r>
              <a:rPr lang="en-US" sz="2400" dirty="0">
                <a:latin typeface="Times New Roman"/>
                <a:ea typeface="Times New Roman"/>
              </a:rPr>
              <a:t>Queen Elizabeth is the largest ship which has been built on the island. </a:t>
            </a:r>
          </a:p>
          <a:p>
            <a:pPr>
              <a:spcAft>
                <a:spcPts val="0"/>
              </a:spcAft>
              <a:tabLst>
                <a:tab pos="6972300" algn="r"/>
              </a:tabLst>
            </a:pPr>
            <a:r>
              <a:rPr lang="en-US" sz="2400" dirty="0">
                <a:latin typeface="Times New Roman"/>
                <a:ea typeface="Times New Roman"/>
                <a:sym typeface="Wingdings"/>
              </a:rPr>
              <a:t></a:t>
            </a:r>
            <a:r>
              <a:rPr lang="en-US" sz="2400" dirty="0">
                <a:latin typeface="Times New Roman"/>
                <a:ea typeface="Times New Roman"/>
              </a:rPr>
              <a:t>	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</a:rPr>
              <a:t>6.The </a:t>
            </a:r>
            <a:r>
              <a:rPr lang="en-US" sz="2400" dirty="0">
                <a:latin typeface="Times New Roman"/>
                <a:ea typeface="Times New Roman"/>
              </a:rPr>
              <a:t>fifth man who was interviewed was completely unsuitable. </a:t>
            </a:r>
            <a:r>
              <a:rPr lang="en-US" sz="2400" dirty="0">
                <a:latin typeface="Times New Roman"/>
                <a:ea typeface="Times New Roman"/>
                <a:sym typeface="Wingdings"/>
              </a:rPr>
              <a:t></a:t>
            </a:r>
            <a:r>
              <a:rPr lang="en-US" sz="2400" dirty="0">
                <a:latin typeface="Times New Roman"/>
                <a:ea typeface="Times New Roman"/>
              </a:rPr>
              <a:t>…………………………………………..	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</a:rPr>
              <a:t>7.This </a:t>
            </a:r>
            <a:r>
              <a:rPr lang="en-US" sz="2400" dirty="0">
                <a:latin typeface="Times New Roman"/>
                <a:ea typeface="Times New Roman"/>
              </a:rPr>
              <a:t>is the third who is late for the meeting </a:t>
            </a:r>
            <a:r>
              <a:rPr lang="en-US" sz="2400" dirty="0" smtClean="0">
                <a:latin typeface="Times New Roman"/>
                <a:ea typeface="Times New Roman"/>
              </a:rPr>
              <a:t>today</a:t>
            </a:r>
            <a:endParaRPr lang="en-US" sz="2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  <a:sym typeface="Wingdings"/>
              </a:rPr>
              <a:t></a:t>
            </a:r>
            <a:r>
              <a:rPr lang="en-US" sz="2400" dirty="0">
                <a:latin typeface="Times New Roman"/>
                <a:ea typeface="Times New Roman"/>
              </a:rPr>
              <a:t>	………………………………………………………….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</a:rPr>
              <a:t>8.Am </a:t>
            </a:r>
            <a:r>
              <a:rPr lang="en-US" sz="2400" dirty="0">
                <a:latin typeface="Times New Roman"/>
                <a:ea typeface="Times New Roman"/>
              </a:rPr>
              <a:t>I the next person who joins the interview </a:t>
            </a:r>
            <a:r>
              <a:rPr lang="en-US" sz="2400" dirty="0" smtClean="0">
                <a:latin typeface="Times New Roman"/>
                <a:ea typeface="Times New Roman"/>
              </a:rPr>
              <a:t>?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400" dirty="0" smtClean="0">
                <a:latin typeface="Times New Roman"/>
                <a:ea typeface="Times New Roman"/>
                <a:sym typeface="Wingdings"/>
              </a:rPr>
              <a:t></a:t>
            </a:r>
            <a:r>
              <a:rPr lang="en-US" sz="2400" dirty="0">
                <a:latin typeface="Times New Roman"/>
                <a:ea typeface="Times New Roman"/>
              </a:rPr>
              <a:t>	</a:t>
            </a:r>
            <a:r>
              <a:rPr lang="en-US" sz="2400" dirty="0" smtClean="0">
                <a:latin typeface="Times New Roman"/>
                <a:ea typeface="Times New Roman"/>
              </a:rPr>
              <a:t>………………………………………………………..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609600"/>
            <a:ext cx="72390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….man to  reach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251501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…first to come…...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44063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sym typeface="Wingdings"/>
              </a:rPr>
              <a:t>people listening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2505" y="3076636"/>
            <a:ext cx="2654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….man to be saved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0634" y="4343400"/>
            <a:ext cx="383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….ship to have been built…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943146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…..man to be interviewed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567" y="5715000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….third to be late ….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6400800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…person to join…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9.The </a:t>
            </a:r>
            <a:r>
              <a:rPr lang="en-US" sz="2500" dirty="0">
                <a:latin typeface="Times New Roman" pitchFamily="18" charset="0"/>
                <a:ea typeface="Times New Roman"/>
                <a:cs typeface="Times New Roman" pitchFamily="18" charset="0"/>
              </a:rPr>
              <a:t>vegetables which are sold in this supermarket are grown without chemicals. </a:t>
            </a:r>
            <a:endParaRPr lang="en-US" sz="25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500" dirty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10.Do </a:t>
            </a:r>
            <a:r>
              <a:rPr lang="en-US" sz="2500" dirty="0">
                <a:latin typeface="Times New Roman" pitchFamily="18" charset="0"/>
                <a:ea typeface="Times New Roman"/>
                <a:cs typeface="Times New Roman" pitchFamily="18" charset="0"/>
              </a:rPr>
              <a:t>you know the woman who is coming toward us </a:t>
            </a: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2500" dirty="0" smtClean="0">
              <a:latin typeface="Times New Roman" pitchFamily="18" charset="0"/>
              <a:ea typeface="Times New Roman"/>
              <a:cs typeface="Times New Roman" pitchFamily="18" charset="0"/>
              <a:sym typeface="Wingdings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endParaRPr lang="en-US" sz="25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11.He </a:t>
            </a:r>
            <a:r>
              <a:rPr lang="en-US" sz="2500" dirty="0">
                <a:latin typeface="Times New Roman" pitchFamily="18" charset="0"/>
                <a:ea typeface="Times New Roman"/>
                <a:cs typeface="Times New Roman" pitchFamily="18" charset="0"/>
              </a:rPr>
              <a:t>was the first man who left the burning building</a:t>
            </a: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ea typeface="Times New Roman"/>
                <a:cs typeface="Times New Roman" pitchFamily="18" charset="0"/>
                <a:sym typeface="Wingdings"/>
              </a:rPr>
              <a:t></a:t>
            </a: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…………………………</a:t>
            </a:r>
            <a:endParaRPr lang="en-US" sz="25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12.The </a:t>
            </a:r>
            <a:r>
              <a:rPr lang="en-US" sz="2500" dirty="0">
                <a:latin typeface="Times New Roman" pitchFamily="18" charset="0"/>
                <a:ea typeface="Times New Roman"/>
                <a:cs typeface="Times New Roman" pitchFamily="18" charset="0"/>
              </a:rPr>
              <a:t>couple who live in the house next door are both college professors </a:t>
            </a:r>
          </a:p>
          <a:p>
            <a:pPr>
              <a:spcAft>
                <a:spcPts val="0"/>
              </a:spcAft>
              <a:tabLst>
                <a:tab pos="6972300" algn="r"/>
              </a:tabLst>
            </a:pPr>
            <a:endParaRPr lang="en-US" sz="25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13.The </a:t>
            </a:r>
            <a:r>
              <a:rPr lang="en-US" sz="2500" dirty="0">
                <a:latin typeface="Times New Roman" pitchFamily="18" charset="0"/>
                <a:ea typeface="Times New Roman"/>
                <a:cs typeface="Times New Roman" pitchFamily="18" charset="0"/>
              </a:rPr>
              <a:t>people who are waiting for the bus in the rain are getting wet. </a:t>
            </a:r>
            <a:endParaRPr lang="en-US" sz="25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  <a:sym typeface="Wingdings"/>
              </a:rPr>
              <a:t></a:t>
            </a:r>
            <a:r>
              <a:rPr lang="en-US" sz="2500" dirty="0">
                <a:latin typeface="Times New Roman" pitchFamily="18" charset="0"/>
                <a:ea typeface="Times New Roman"/>
                <a:cs typeface="Times New Roman" pitchFamily="18" charset="0"/>
              </a:rPr>
              <a:t>……………………………………………..	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2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14.Lan </a:t>
            </a:r>
            <a:r>
              <a:rPr lang="en-US" sz="2500" dirty="0">
                <a:latin typeface="Times New Roman" pitchFamily="18" charset="0"/>
                <a:ea typeface="Times New Roman"/>
                <a:cs typeface="Times New Roman" pitchFamily="18" charset="0"/>
              </a:rPr>
              <a:t>is the second student who entered the classroom this morning. </a:t>
            </a:r>
          </a:p>
          <a:p>
            <a:pPr>
              <a:spcAft>
                <a:spcPts val="0"/>
              </a:spcAft>
              <a:tabLst>
                <a:tab pos="6972300" algn="r"/>
              </a:tabLst>
            </a:pPr>
            <a:r>
              <a:rPr lang="en-US" sz="2500" dirty="0">
                <a:latin typeface="Times New Roman"/>
                <a:ea typeface="Times New Roman"/>
                <a:sym typeface="Wingdings"/>
              </a:rPr>
              <a:t></a:t>
            </a:r>
            <a:r>
              <a:rPr lang="en-US" dirty="0">
                <a:latin typeface="Times New Roman"/>
                <a:ea typeface="Times New Roman"/>
              </a:rPr>
              <a:t>	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219200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…vegetables sold….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906" y="19812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…woman coming….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3694" y="2551260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….man to leave…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810000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….couple living…..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8765" y="4800600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…people waiting ….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2212" y="6149270"/>
            <a:ext cx="3171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…..student to enter ….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7744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 err="1">
                <a:latin typeface="Times New Roman"/>
                <a:ea typeface="Times New Roman"/>
                <a:cs typeface="Times New Roman"/>
              </a:rPr>
              <a:t>II.Complete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the sentences, using a relative pronoun.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1.	Yuri Gagarin became the first man who flied into space. 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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………………..man to fly………………………………………………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	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2.	The vegetables which are sold in this supermarket are grown without chemicals. 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	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………………sold……………………………………………………….</a:t>
            </a:r>
            <a:endParaRPr lang="en-US" dirty="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3.	Do you know the woman who is coming toward us ?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	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……………………woman coming…………………………………….</a:t>
            </a:r>
            <a:endParaRPr lang="en-US" dirty="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4.	He was the first man who left the burning building.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 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……………………..man to leave………………………………….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	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5.	The couple who live in the house next door are both college professors 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………………………………living………………………………………………</a:t>
            </a:r>
            <a:endParaRPr lang="en-US" dirty="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6.	The people who are waiting for the bus in the rain are getting wet. 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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…………………people waiting……………………………</a:t>
            </a:r>
            <a:endParaRPr lang="en-US" dirty="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7.	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Lan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is the second student who entered the classroom this morning. 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	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…………to enter………………………………………………………………….</a:t>
            </a:r>
            <a:endParaRPr lang="en-US" dirty="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8.	The psychologists who study the nature of sleep have made important discoveries. 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	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……………………studying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………………………………………………………………….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9.	He was the only man who reached the top.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 	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……………………to reach………………………………….</a:t>
            </a:r>
            <a:endParaRPr lang="en-US" dirty="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10.	He is always the first who comes and the last who goes.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 	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…………………………to come ..last to go…………………</a:t>
            </a:r>
            <a:endParaRPr lang="en-US" dirty="0">
              <a:latin typeface="VNI-Times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11.	The people who are waiting for the bus in the rain are getting wet.</a:t>
            </a:r>
            <a:endParaRPr lang="en-US" dirty="0">
              <a:effectLst/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96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8001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6600" b="1" dirty="0">
                <a:solidFill>
                  <a:srgbClr val="FF0000"/>
                </a:solidFill>
                <a:latin typeface="Comic Sans MS" pitchFamily="66" charset="0"/>
              </a:rPr>
              <a:t>Homework: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3600" b="1" dirty="0">
                <a:solidFill>
                  <a:schemeClr val="bg2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Do the </a:t>
            </a:r>
            <a:r>
              <a:rPr lang="en-US" sz="3200" b="1" dirty="0" smtClean="0">
                <a:solidFill>
                  <a:srgbClr val="0000CC"/>
                </a:solidFill>
                <a:latin typeface="Comic Sans MS" pitchFamily="66" charset="0"/>
              </a:rPr>
              <a:t>exercise at 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home.</a:t>
            </a:r>
            <a:r>
              <a:rPr lang="en-US" sz="32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  <a:p>
            <a:pPr marL="342900" indent="-342900"/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2. Prepare for the new lesson.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r>
              <a:rPr lang="en-US" b="1" dirty="0">
                <a:solidFill>
                  <a:srgbClr val="0000CC"/>
                </a:solidFill>
                <a:latin typeface="Comic Sans MS" pitchFamily="66" charset="0"/>
              </a:rPr>
              <a:t>    </a:t>
            </a:r>
          </a:p>
          <a:p>
            <a:pPr marL="342900" indent="-342900" algn="ctr">
              <a:spcBef>
                <a:spcPct val="50000"/>
              </a:spcBef>
              <a:buFontTx/>
              <a:buChar char="-"/>
            </a:pP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6387" name="Picture 3" descr="XMAS_GS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53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XMAS_GS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53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XMAS_GS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53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XMAS_GS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533400"/>
            <a:ext cx="53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XMAS_GS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2438400"/>
            <a:ext cx="53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XMAS_GS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4343400"/>
            <a:ext cx="53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house_with_trees_blow_a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114800"/>
            <a:ext cx="40386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524000" y="2590800"/>
            <a:ext cx="7467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Thanks for </a:t>
            </a:r>
            <a:r>
              <a:rPr lang="en-US" sz="3600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your</a:t>
            </a:r>
          </a:p>
          <a:p>
            <a:pPr algn="ctr"/>
            <a:r>
              <a:rPr lang="en-US" sz="3600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r>
              <a:rPr lang="en-US" sz="3600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attention!</a:t>
            </a:r>
          </a:p>
        </p:txBody>
      </p:sp>
      <p:pic>
        <p:nvPicPr>
          <p:cNvPr id="4" name="Picture 3" descr="629665oos2a55nj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95925" y="4791075"/>
            <a:ext cx="857250" cy="2857500"/>
          </a:xfrm>
          <a:prstGeom prst="rect">
            <a:avLst/>
          </a:prstGeom>
        </p:spPr>
      </p:pic>
      <p:pic>
        <p:nvPicPr>
          <p:cNvPr id="5" name="Picture 4" descr="697161esjunk3ho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419600"/>
            <a:ext cx="1600200" cy="2544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9800" y="4724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Splash 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6" name="Content Placeholder 5" descr="2-7988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838200"/>
            <a:ext cx="6096000" cy="3810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51054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Spring 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7" name="Content Placeholder 6" descr="hn73-hoa-dao-te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5400" y="609600"/>
            <a:ext cx="3657600" cy="2362200"/>
          </a:xfrm>
        </p:spPr>
      </p:pic>
      <p:pic>
        <p:nvPicPr>
          <p:cNvPr id="8" name="Picture 7" descr="hoama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4038600" cy="2667000"/>
          </a:xfrm>
          <a:prstGeom prst="rect">
            <a:avLst/>
          </a:prstGeom>
        </p:spPr>
      </p:pic>
      <p:pic>
        <p:nvPicPr>
          <p:cNvPr id="9" name="Picture 8" descr="AASpringtim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286000"/>
            <a:ext cx="3886200" cy="277653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6000" b="-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924905-Shrimp-cartoon-Stock-Vector-s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43000"/>
            <a:ext cx="2743200" cy="3429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 descr="AASpringtim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066800"/>
            <a:ext cx="2590800" cy="3429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5800" y="4724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shr</a:t>
            </a:r>
            <a:r>
              <a:rPr lang="en-US" sz="5400" b="1" dirty="0" smtClean="0"/>
              <a:t>imp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648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spl</a:t>
            </a:r>
            <a:r>
              <a:rPr lang="en-US" sz="5400" b="1" dirty="0" smtClean="0"/>
              <a:t>ash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4648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spr</a:t>
            </a:r>
            <a:r>
              <a:rPr lang="en-US" sz="5400" b="1" dirty="0" smtClean="0"/>
              <a:t>ing</a:t>
            </a:r>
            <a:endParaRPr lang="en-US" sz="5400" b="1" dirty="0"/>
          </a:p>
        </p:txBody>
      </p:sp>
      <p:pic>
        <p:nvPicPr>
          <p:cNvPr id="10" name="Picture 9" descr="2-798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143000"/>
            <a:ext cx="2971800" cy="3352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124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11: SOURCES OF ENERGY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Period: 66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LANGUAGE FOCUS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buNone/>
            </a:pP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Unit 11: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SOURCES OF ENERGY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PART E: LANGUAGE FOCUS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Pronunciation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Grammar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9248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1. Listen and repeat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9" y="1523999"/>
          <a:ext cx="8686800" cy="5134556"/>
        </p:xfrm>
        <a:graphic>
          <a:graphicData uri="http://schemas.openxmlformats.org/drawingml/2006/table">
            <a:tbl>
              <a:tblPr firstRow="1" bandRow="1">
                <a:effectLst>
                  <a:outerShdw blurRad="673100" dir="11160000" algn="ctr" rotWithShape="0">
                    <a:srgbClr val="000000">
                      <a:alpha val="48000"/>
                    </a:srgbClr>
                  </a:outerShdw>
                </a:effectLst>
                <a:tableStyleId>{7DF18680-E054-41AD-8BC1-D1AEF772440D}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685">
                <a:tc>
                  <a:txBody>
                    <a:bodyPr/>
                    <a:lstStyle/>
                    <a:p>
                      <a:r>
                        <a:rPr lang="en-US" sz="6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vi-VN" sz="6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∫r</a:t>
                      </a:r>
                      <a:r>
                        <a:rPr lang="en-US" sz="6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endParaRPr lang="en-US" sz="6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/ spl / </a:t>
                      </a:r>
                      <a:endParaRPr lang="en-US" sz="6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/spr/</a:t>
                      </a:r>
                      <a:endParaRPr lang="en-US" sz="6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475"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shred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splash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spring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475"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shrill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split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spray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475"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shrimp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spleen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spread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291"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shrine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splutter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sprightly</a:t>
                      </a:r>
                      <a:endParaRPr lang="en-US" sz="4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hri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905000" y="3886200"/>
            <a:ext cx="304800" cy="304800"/>
          </a:xfrm>
          <a:prstGeom prst="rect">
            <a:avLst/>
          </a:prstGeom>
        </p:spPr>
      </p:pic>
      <p:pic>
        <p:nvPicPr>
          <p:cNvPr id="7" name="shrim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133600" y="4953000"/>
            <a:ext cx="304800" cy="304800"/>
          </a:xfrm>
          <a:prstGeom prst="rect">
            <a:avLst/>
          </a:prstGeom>
        </p:spPr>
      </p:pic>
      <p:pic>
        <p:nvPicPr>
          <p:cNvPr id="8" name="shrine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133600" y="6096000"/>
            <a:ext cx="304800" cy="304800"/>
          </a:xfrm>
          <a:prstGeom prst="rect">
            <a:avLst/>
          </a:prstGeom>
        </p:spPr>
      </p:pic>
      <p:pic>
        <p:nvPicPr>
          <p:cNvPr id="9" name="splash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953000" y="2819400"/>
            <a:ext cx="304800" cy="304800"/>
          </a:xfrm>
          <a:prstGeom prst="rect">
            <a:avLst/>
          </a:prstGeom>
        </p:spPr>
      </p:pic>
      <p:pic>
        <p:nvPicPr>
          <p:cNvPr id="10" name="split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95800" y="3886200"/>
            <a:ext cx="304800" cy="304800"/>
          </a:xfrm>
          <a:prstGeom prst="rect">
            <a:avLst/>
          </a:prstGeom>
        </p:spPr>
      </p:pic>
      <p:pic>
        <p:nvPicPr>
          <p:cNvPr id="11" name="spleen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05400" y="4953000"/>
            <a:ext cx="274320" cy="274320"/>
          </a:xfrm>
          <a:prstGeom prst="rect">
            <a:avLst/>
          </a:prstGeom>
        </p:spPr>
      </p:pic>
      <p:pic>
        <p:nvPicPr>
          <p:cNvPr id="12" name="splutter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334000" y="6096000"/>
            <a:ext cx="304800" cy="304800"/>
          </a:xfrm>
          <a:prstGeom prst="rect">
            <a:avLst/>
          </a:prstGeom>
        </p:spPr>
      </p:pic>
      <p:pic>
        <p:nvPicPr>
          <p:cNvPr id="13" name="spray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20000" y="3886200"/>
            <a:ext cx="304800" cy="304800"/>
          </a:xfrm>
          <a:prstGeom prst="rect">
            <a:avLst/>
          </a:prstGeom>
        </p:spPr>
      </p:pic>
      <p:pic>
        <p:nvPicPr>
          <p:cNvPr id="14" name="spring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848600" y="2819400"/>
            <a:ext cx="304800" cy="304800"/>
          </a:xfrm>
          <a:prstGeom prst="rect">
            <a:avLst/>
          </a:prstGeom>
        </p:spPr>
      </p:pic>
      <p:pic>
        <p:nvPicPr>
          <p:cNvPr id="15" name="sprightly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82000" y="6019800"/>
            <a:ext cx="304800" cy="304800"/>
          </a:xfrm>
          <a:prstGeom prst="rect">
            <a:avLst/>
          </a:prstGeom>
        </p:spPr>
      </p:pic>
      <p:pic>
        <p:nvPicPr>
          <p:cNvPr id="16" name="spread (1)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077200" y="4953000"/>
            <a:ext cx="304800" cy="304800"/>
          </a:xfrm>
          <a:prstGeom prst="rect">
            <a:avLst/>
          </a:prstGeom>
        </p:spPr>
      </p:pic>
      <p:pic>
        <p:nvPicPr>
          <p:cNvPr id="17" name="shred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828800" y="2819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2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762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2. Practice the sentences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514057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Comic Sans MS" pitchFamily="66" charset="0"/>
              </a:rPr>
              <a:t>They were all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shrieking</a:t>
            </a:r>
            <a:r>
              <a:rPr lang="en-US" dirty="0" smtClean="0">
                <a:latin typeface="Comic Sans MS" pitchFamily="66" charset="0"/>
              </a:rPr>
              <a:t> with laughter.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Comic Sans MS" pitchFamily="66" charset="0"/>
              </a:rPr>
              <a:t>He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shrugged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(his shoulders), saying he didn’t know and didn’t care.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Comic Sans MS" pitchFamily="66" charset="0"/>
              </a:rPr>
              <a:t>My dad hates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shrimp</a:t>
            </a:r>
            <a:r>
              <a:rPr lang="en-US" dirty="0" smtClean="0">
                <a:latin typeface="Comic Sans MS" pitchFamily="66" charset="0"/>
              </a:rPr>
              <a:t> paste.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Comic Sans MS" pitchFamily="66" charset="0"/>
              </a:rPr>
              <a:t>What a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splendid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spring</a:t>
            </a:r>
            <a:r>
              <a:rPr lang="en-US" dirty="0" smtClean="0">
                <a:latin typeface="Comic Sans MS" pitchFamily="66" charset="0"/>
              </a:rPr>
              <a:t> day!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Comic Sans MS" pitchFamily="66" charset="0"/>
              </a:rPr>
              <a:t>The stream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splits</a:t>
            </a:r>
            <a:r>
              <a:rPr lang="en-US" dirty="0" smtClean="0">
                <a:latin typeface="Comic Sans MS" pitchFamily="66" charset="0"/>
              </a:rPr>
              <a:t> into three smaller streams at this point.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Comic Sans MS" pitchFamily="66" charset="0"/>
              </a:rPr>
              <a:t>The house has a narrow front, but it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splays</a:t>
            </a:r>
            <a:r>
              <a:rPr lang="en-US" dirty="0" smtClean="0">
                <a:latin typeface="Comic Sans MS" pitchFamily="66" charset="0"/>
              </a:rPr>
              <a:t> out at the back.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11: SOURCES  OF ENERGY  – PERIOD 70 – LANGUAGE FOCUS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11" action="ppaction://hlinksldjump"/>
          </p:cNvPr>
          <p:cNvSpPr/>
          <p:nvPr/>
        </p:nvSpPr>
        <p:spPr>
          <a:xfrm>
            <a:off x="8229600" y="61722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hey were all shrieking with laught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8305800" y="1676400"/>
            <a:ext cx="304800" cy="304800"/>
          </a:xfrm>
          <a:prstGeom prst="rect">
            <a:avLst/>
          </a:prstGeom>
        </p:spPr>
      </p:pic>
      <p:pic>
        <p:nvPicPr>
          <p:cNvPr id="8" name="The stream splits into three smaller streams at this point (1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5257800" y="5029200"/>
            <a:ext cx="304800" cy="304800"/>
          </a:xfrm>
          <a:prstGeom prst="rect">
            <a:avLst/>
          </a:prstGeom>
        </p:spPr>
      </p:pic>
      <p:pic>
        <p:nvPicPr>
          <p:cNvPr id="9" name="The house has a narrow front, but it splays out at the back (1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5410200" y="6096000"/>
            <a:ext cx="304800" cy="304800"/>
          </a:xfrm>
          <a:prstGeom prst="rect">
            <a:avLst/>
          </a:prstGeom>
        </p:spPr>
      </p:pic>
      <p:pic>
        <p:nvPicPr>
          <p:cNvPr id="10" name="He shrugged (his shoulders), saying he didn’t know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6324600" y="2743200"/>
            <a:ext cx="304800" cy="304800"/>
          </a:xfrm>
          <a:prstGeom prst="rect">
            <a:avLst/>
          </a:prstGeom>
        </p:spPr>
      </p:pic>
      <p:pic>
        <p:nvPicPr>
          <p:cNvPr id="11" name="My dad hates shrimp paste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00800" y="3352800"/>
            <a:ext cx="304800" cy="304800"/>
          </a:xfrm>
          <a:prstGeom prst="rect">
            <a:avLst/>
          </a:prstGeom>
        </p:spPr>
      </p:pic>
      <p:pic>
        <p:nvPicPr>
          <p:cNvPr id="12" name="What a splendid spring day! (1)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48400" y="388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2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1339</Words>
  <Application>Microsoft Office PowerPoint</Application>
  <PresentationFormat>On-screen Show (4:3)</PresentationFormat>
  <Paragraphs>245</Paragraphs>
  <Slides>29</Slides>
  <Notes>5</Notes>
  <HiddenSlides>0</HiddenSlides>
  <MMClips>18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.VnAvant</vt:lpstr>
      <vt:lpstr>.VnMysticalH</vt:lpstr>
      <vt:lpstr>Arial</vt:lpstr>
      <vt:lpstr>Arial Black</vt:lpstr>
      <vt:lpstr>Baoloc</vt:lpstr>
      <vt:lpstr>Calibri</vt:lpstr>
      <vt:lpstr>Comic Sans MS</vt:lpstr>
      <vt:lpstr>Times New Roman</vt:lpstr>
      <vt:lpstr>VNI-Times</vt:lpstr>
      <vt:lpstr>Wingdings</vt:lpstr>
      <vt:lpstr>Office Theme</vt:lpstr>
      <vt:lpstr>WELCOME TO OUR CLASS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Listen and repeat</vt:lpstr>
      <vt:lpstr>2. Practice the sentences</vt:lpstr>
      <vt:lpstr>I. RELATIVE CLAUSES REPLACED BY PRESENT PARTICIPLES (V-ing)</vt:lpstr>
      <vt:lpstr>PowerPoint Presentation</vt:lpstr>
      <vt:lpstr> Exercise 1. Rewrite the following sentences, using a present participial phrase (page 131). </vt:lpstr>
      <vt:lpstr>PowerPoint Presentation</vt:lpstr>
      <vt:lpstr>PowerPoint Presentation</vt:lpstr>
      <vt:lpstr>II. RELATIVE CLAUSES REPLACED BY PAST PARTICIPLES (V-ed/ V3)</vt:lpstr>
      <vt:lpstr>PowerPoint Presentation</vt:lpstr>
      <vt:lpstr>EXERCISE 2:  Rewrite the following sentences, using a past participial phrase (page 132).</vt:lpstr>
      <vt:lpstr>PowerPoint Presentation</vt:lpstr>
      <vt:lpstr>PowerPoint Presentation</vt:lpstr>
      <vt:lpstr>III. RELATIVE CLAUSES REPLACED BY TO INFINITIVES (to-inf)</vt:lpstr>
      <vt:lpstr>III. RELATIVE CLAUSES REPLACED BY TO INFINITIVES (to-inf)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</dc:title>
  <dc:creator>dell</dc:creator>
  <cp:lastModifiedBy>quycuchi319@gmail.com</cp:lastModifiedBy>
  <cp:revision>129</cp:revision>
  <dcterms:created xsi:type="dcterms:W3CDTF">2016-03-04T00:40:20Z</dcterms:created>
  <dcterms:modified xsi:type="dcterms:W3CDTF">2023-02-22T03:20:41Z</dcterms:modified>
</cp:coreProperties>
</file>